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71" r:id="rId1"/>
  </p:sldMasterIdLst>
  <p:notesMasterIdLst>
    <p:notesMasterId r:id="rId27"/>
  </p:notesMasterIdLst>
  <p:handoutMasterIdLst>
    <p:handoutMasterId r:id="rId28"/>
  </p:handoutMasterIdLst>
  <p:sldIdLst>
    <p:sldId id="1345" r:id="rId2"/>
    <p:sldId id="1523" r:id="rId3"/>
    <p:sldId id="1524" r:id="rId4"/>
    <p:sldId id="1540" r:id="rId5"/>
    <p:sldId id="1542" r:id="rId6"/>
    <p:sldId id="1543" r:id="rId7"/>
    <p:sldId id="1548" r:id="rId8"/>
    <p:sldId id="1549" r:id="rId9"/>
    <p:sldId id="1550" r:id="rId10"/>
    <p:sldId id="1551" r:id="rId11"/>
    <p:sldId id="1552" r:id="rId12"/>
    <p:sldId id="1553" r:id="rId13"/>
    <p:sldId id="1554" r:id="rId14"/>
    <p:sldId id="1555" r:id="rId15"/>
    <p:sldId id="1556" r:id="rId16"/>
    <p:sldId id="1557" r:id="rId17"/>
    <p:sldId id="1559" r:id="rId18"/>
    <p:sldId id="1560" r:id="rId19"/>
    <p:sldId id="1561" r:id="rId20"/>
    <p:sldId id="1369" r:id="rId21"/>
    <p:sldId id="1562" r:id="rId22"/>
    <p:sldId id="1563" r:id="rId23"/>
    <p:sldId id="1564" r:id="rId24"/>
    <p:sldId id="1565" r:id="rId25"/>
    <p:sldId id="1566" r:id="rId26"/>
  </p:sldIdLst>
  <p:sldSz cx="9144000" cy="6858000" type="screen4x3"/>
  <p:notesSz cx="6858000" cy="9144000"/>
  <p:custDataLst>
    <p:tags r:id="rId2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6">
          <p15:clr>
            <a:srgbClr val="A4A3A4"/>
          </p15:clr>
        </p15:guide>
        <p15:guide id="2" pos="347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7F2FA"/>
    <a:srgbClr val="38A5E0"/>
    <a:srgbClr val="008CD7"/>
    <a:srgbClr val="008BD8"/>
    <a:srgbClr val="FFFFFF"/>
    <a:srgbClr val="CCE4F5"/>
    <a:srgbClr val="00B050"/>
    <a:srgbClr val="002C59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370" autoAdjust="0"/>
    <p:restoredTop sz="60682" autoAdjust="0"/>
  </p:normalViewPr>
  <p:slideViewPr>
    <p:cSldViewPr>
      <p:cViewPr varScale="1">
        <p:scale>
          <a:sx n="91" d="100"/>
          <a:sy n="91" d="100"/>
        </p:scale>
        <p:origin x="192" y="648"/>
      </p:cViewPr>
      <p:guideLst>
        <p:guide orient="horz" pos="4156"/>
        <p:guide pos="3470"/>
      </p:guideLst>
    </p:cSldViewPr>
  </p:slideViewPr>
  <p:outlineViewPr>
    <p:cViewPr>
      <p:scale>
        <a:sx n="33" d="100"/>
        <a:sy n="33" d="100"/>
      </p:scale>
      <p:origin x="0" y="-27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2172"/>
    </p:cViewPr>
  </p:sorterViewPr>
  <p:notesViewPr>
    <p:cSldViewPr>
      <p:cViewPr varScale="1">
        <p:scale>
          <a:sx n="53" d="100"/>
          <a:sy n="53" d="100"/>
        </p:scale>
        <p:origin x="2424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6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6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F374D668-D138-4503-8038-BF417F930298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43437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447C3CA4-1A3F-43E3-944D-8257F97CD27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12244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98993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92885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6891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4911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46232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2906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32937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3587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3583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83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491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1118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86594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6775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1225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3161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291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0609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28887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5425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54048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26168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7914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251520" y="1026614"/>
            <a:ext cx="8640959" cy="564274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1883621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2016639"/>
            <a:ext cx="9144000" cy="2492481"/>
          </a:xfrm>
          <a:prstGeom prst="rect">
            <a:avLst/>
          </a:prstGeom>
          <a:solidFill>
            <a:srgbClr val="008CD7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467544" y="2195690"/>
            <a:ext cx="8064896" cy="1333117"/>
          </a:xfr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3600">
                <a:solidFill>
                  <a:srgbClr val="E7F2FA"/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2411760" y="3924057"/>
            <a:ext cx="4248472" cy="396838"/>
          </a:xfrm>
          <a:prstGeom prst="roundRect">
            <a:avLst>
              <a:gd name="adj" fmla="val 50000"/>
            </a:avLst>
          </a:prstGeom>
          <a:solidFill>
            <a:srgbClr val="38A5E0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261950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>
          <a:xfrm>
            <a:off x="8604448" y="6597352"/>
            <a:ext cx="539552" cy="260648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fld id="{EF906490-237C-474C-BA2E-D98840BC1F8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632522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8316416" y="6495147"/>
            <a:ext cx="827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kern="1200" dirty="0" smtClean="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P</a:t>
            </a:r>
            <a:fld id="{86D96E20-6CD8-4124-AA34-22E3F318D923}" type="slidenum">
              <a:rPr lang="en-US" altLang="zh-CN" sz="1000" b="1" kern="1200" smtClean="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 sz="1000" b="1" kern="1200" dirty="0">
              <a:solidFill>
                <a:schemeClr val="tx1">
                  <a:tint val="7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50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53188"/>
            <a:ext cx="4211638" cy="3238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9A7A5-5AD4-46F5-B988-BE2FBE559A7F}" type="datetime8">
              <a:rPr lang="zh-CN" altLang="en-US"/>
              <a:pPr>
                <a:defRPr/>
              </a:pPr>
              <a:t>2018年8月31日12时17分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48400" y="6381750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3817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6BFB4AC-7DB0-458A-9921-BE108ECB4E0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649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 descr="222.jp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801290"/>
          </a:xfrm>
          <a:prstGeom prst="rect">
            <a:avLst/>
          </a:prstGeom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68387" y="90549"/>
            <a:ext cx="6923893" cy="602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32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3" r:id="rId1"/>
    <p:sldLayoutId id="2147484674" r:id="rId2"/>
    <p:sldLayoutId id="2147484677" r:id="rId3"/>
    <p:sldLayoutId id="2147484678" r:id="rId4"/>
    <p:sldLayoutId id="2147484679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bg1"/>
          </a:solidFill>
          <a:effectLst/>
          <a:latin typeface="+mn-ea"/>
          <a:ea typeface="+mn-ea"/>
          <a:cs typeface="+mj-cs"/>
        </a:defRPr>
      </a:lvl1pPr>
    </p:titleStyle>
    <p:bodyStyle>
      <a:lvl1pPr marL="357188" indent="-357188" algn="just" defTabSz="914400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>
            <a:lumMod val="50000"/>
          </a:schemeClr>
        </a:buClr>
        <a:buSzPct val="100000"/>
        <a:buFont typeface="Wingdings 2" panose="05020102010507070707" pitchFamily="18" charset="2"/>
        <a:buChar char=""/>
        <a:defRPr sz="2000" kern="1200" baseline="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357188" indent="-357188" algn="just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tiff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tags" Target="../tags/tag12.xml"/><Relationship Id="rId12" Type="http://schemas.openxmlformats.org/officeDocument/2006/relationships/slideLayout" Target="../slideLayouts/slideLayout5.xml"/><Relationship Id="rId13" Type="http://schemas.openxmlformats.org/officeDocument/2006/relationships/slide" Target="slide2.xml"/><Relationship Id="rId14" Type="http://schemas.openxmlformats.org/officeDocument/2006/relationships/slide" Target="slide3.xml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tags" Target="../tags/tag8.xml"/><Relationship Id="rId8" Type="http://schemas.openxmlformats.org/officeDocument/2006/relationships/tags" Target="../tags/tag9.xml"/><Relationship Id="rId9" Type="http://schemas.openxmlformats.org/officeDocument/2006/relationships/tags" Target="../tags/tag10.xml"/><Relationship Id="rId10" Type="http://schemas.openxmlformats.org/officeDocument/2006/relationships/tags" Target="../tags/tag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slide" Target="slide6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slide" Target="slide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body" idx="1"/>
          </p:nvPr>
        </p:nvSpPr>
        <p:spPr>
          <a:xfrm>
            <a:off x="2411760" y="4112282"/>
            <a:ext cx="4248472" cy="396838"/>
          </a:xfrm>
        </p:spPr>
        <p:txBody>
          <a:bodyPr>
            <a:noAutofit/>
          </a:bodyPr>
          <a:lstStyle/>
          <a:p>
            <a:r>
              <a:rPr lang="zh-CN" altLang="en-US" sz="1400" dirty="0" smtClean="0"/>
              <a:t>蔡振谦</a:t>
            </a:r>
            <a:r>
              <a:rPr lang="en-US" altLang="zh-CN" sz="1400" dirty="0" smtClean="0"/>
              <a:t>, 2018-8-31</a:t>
            </a:r>
            <a:endParaRPr lang="zh-CN" alt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276872"/>
            <a:ext cx="9144000" cy="164718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缓存架构及常见</a:t>
            </a:r>
            <a:r>
              <a:rPr lang="zh-CN" altLang="en-US" dirty="0" smtClean="0"/>
              <a:t>问题（上）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缓存概述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反向代理缓存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.SF NS Text" charset="-120"/>
              </a:rPr>
              <a:t>你应该学到了什么</a:t>
            </a:r>
            <a:endParaRPr lang="zh-CN" altLang="en-US" b="1" dirty="0">
              <a:effectLst/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2822094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.SF NS Text" charset="-120"/>
              </a:rPr>
              <a:t>了解反向代理缓存实现的</a:t>
            </a:r>
            <a:r>
              <a:rPr lang="en-US" altLang="zh-CN" dirty="0" smtClean="0">
                <a:latin typeface=".SF NS Text" charset="-120"/>
              </a:rPr>
              <a:t>2</a:t>
            </a:r>
            <a:r>
              <a:rPr lang="zh-CN" altLang="en-US" dirty="0" smtClean="0">
                <a:latin typeface=".SF NS Text" charset="-120"/>
              </a:rPr>
              <a:t>种方式原理及其使用场景</a:t>
            </a:r>
            <a:endParaRPr lang="en-US" altLang="zh-CN" dirty="0" smtClean="0"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67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本地应用缓存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/>
              <a:t>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11560" y="1556792"/>
            <a:ext cx="6912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800" dirty="0"/>
              <a:t>通过编程实现，缓存在应用服务器中，无网络开销</a:t>
            </a:r>
            <a:r>
              <a:rPr lang="zh-CN" altLang="en-US" sz="1800" dirty="0" smtClean="0"/>
              <a:t>，读写速度</a:t>
            </a:r>
            <a:r>
              <a:rPr lang="zh-CN" altLang="en-US" sz="1800" dirty="0"/>
              <a:t>极快，缓存给当前应用进程使用</a:t>
            </a:r>
          </a:p>
        </p:txBody>
      </p:sp>
      <p:sp>
        <p:nvSpPr>
          <p:cNvPr id="8" name="矩形 7"/>
          <p:cNvSpPr/>
          <p:nvPr/>
        </p:nvSpPr>
        <p:spPr>
          <a:xfrm>
            <a:off x="262746" y="4337898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什么时候用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1115616" y="4967009"/>
            <a:ext cx="5256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/>
              <a:t>对缓存读写速度要求很高的</a:t>
            </a:r>
            <a:endParaRPr lang="zh-CN" altLang="en-US" sz="1600" dirty="0"/>
          </a:p>
        </p:txBody>
      </p:sp>
      <p:sp>
        <p:nvSpPr>
          <p:cNvPr id="4" name="矩形 3"/>
          <p:cNvSpPr/>
          <p:nvPr/>
        </p:nvSpPr>
        <p:spPr>
          <a:xfrm>
            <a:off x="1115616" y="5838363"/>
            <a:ext cx="540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/>
              <a:t>有些表数据，</a:t>
            </a:r>
            <a:r>
              <a:rPr lang="zh-CN" altLang="en-US" sz="1600" dirty="0" smtClean="0"/>
              <a:t>数据量</a:t>
            </a:r>
            <a:r>
              <a:rPr lang="zh-CN" altLang="en-US" sz="1600" dirty="0" smtClean="0"/>
              <a:t>不大</a:t>
            </a:r>
            <a:r>
              <a:rPr lang="zh-CN" altLang="en-US" sz="1600" dirty="0" smtClean="0"/>
              <a:t>，</a:t>
            </a:r>
            <a:r>
              <a:rPr lang="zh-CN" altLang="en-US" sz="1600" dirty="0"/>
              <a:t>但是程序加载的时候要马上访问，并且访问的很 频繁，比如（例如字典表、系统配置参数，区域信息，页面下拉Option等）</a:t>
            </a:r>
          </a:p>
        </p:txBody>
      </p:sp>
      <p:sp>
        <p:nvSpPr>
          <p:cNvPr id="9" name="矩形 8"/>
          <p:cNvSpPr/>
          <p:nvPr/>
        </p:nvSpPr>
        <p:spPr>
          <a:xfrm>
            <a:off x="168387" y="2667109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/>
              <a:t>缺点</a:t>
            </a:r>
            <a:endParaRPr lang="zh-CN" alt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866014" y="3094058"/>
            <a:ext cx="5723042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存在本机中，不能共享缓存给分布式系统，缓存读写只能在本机进行</a:t>
            </a:r>
          </a:p>
        </p:txBody>
      </p:sp>
      <p:sp>
        <p:nvSpPr>
          <p:cNvPr id="10" name="矩形 9"/>
          <p:cNvSpPr/>
          <p:nvPr/>
        </p:nvSpPr>
        <p:spPr>
          <a:xfrm>
            <a:off x="1099242" y="5440161"/>
            <a:ext cx="54898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/>
              <a:t>【单应用】或  【不需要支持集群缓存高一致】的场景</a:t>
            </a:r>
            <a:endParaRPr lang="zh-CN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6403689" y="5199324"/>
            <a:ext cx="22412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/>
              <a:t>数据少</a:t>
            </a:r>
            <a:r>
              <a:rPr lang="en-US" altLang="zh-CN" sz="1600" dirty="0" smtClean="0"/>
              <a:t>&lt;1w</a:t>
            </a:r>
            <a:r>
              <a:rPr lang="zh-CN" altLang="en-US" sz="1600" dirty="0" smtClean="0"/>
              <a:t> 条记录</a:t>
            </a:r>
            <a:endParaRPr lang="en-US" altLang="zh-CN" sz="1600" dirty="0" smtClean="0"/>
          </a:p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/>
              <a:t>响应块</a:t>
            </a:r>
            <a:endParaRPr lang="en-US" altLang="zh-CN" sz="1600" dirty="0" smtClean="0"/>
          </a:p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/>
              <a:t>访问</a:t>
            </a:r>
            <a:r>
              <a:rPr lang="zh-CN" altLang="en-US" sz="1600" dirty="0" smtClean="0"/>
              <a:t>频繁</a:t>
            </a:r>
            <a:endParaRPr lang="en-US" altLang="zh-CN" sz="1600" dirty="0" smtClean="0"/>
          </a:p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/>
              <a:t>一致性要求不高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064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3" grpId="0"/>
      <p:bldP spid="4" grpId="0"/>
      <p:bldP spid="9" grpId="0"/>
      <p:bldP spid="11" grpId="0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本地应用缓存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常见的本地缓存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611560" y="1556792"/>
            <a:ext cx="69127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1800" dirty="0" err="1"/>
              <a:t>Ehcache</a:t>
            </a:r>
            <a:endParaRPr lang="en-US" altLang="zh-CN" sz="1800" dirty="0"/>
          </a:p>
          <a:p>
            <a:pPr marL="342900" indent="-342900">
              <a:buFont typeface="Arial" charset="0"/>
              <a:buChar char="•"/>
            </a:pPr>
            <a:r>
              <a:rPr lang="en-US" altLang="zh-CN" sz="1800" dirty="0"/>
              <a:t>Guava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1800" dirty="0" smtClean="0"/>
              <a:t>Caffeine</a:t>
            </a:r>
            <a:endParaRPr lang="en-US" altLang="zh-CN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0968"/>
            <a:ext cx="9144000" cy="200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9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本地应用缓存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1082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/>
              <a:t>Ehcache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611560" y="1556792"/>
            <a:ext cx="6912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/>
              <a:t>功能</a:t>
            </a:r>
            <a:r>
              <a:rPr lang="zh-CN" altLang="en-US" sz="1800" dirty="0" smtClean="0"/>
              <a:t>丰富，</a:t>
            </a:r>
            <a:r>
              <a:rPr lang="zh-CN" altLang="en-US" sz="1800" dirty="0"/>
              <a:t>支持持久化、集群、多种过期</a:t>
            </a:r>
            <a:r>
              <a:rPr lang="zh-CN" altLang="en-US" sz="1800" dirty="0" smtClean="0"/>
              <a:t>方案</a:t>
            </a:r>
            <a:endParaRPr lang="zh-CN" altLang="en-US" sz="1800" dirty="0"/>
          </a:p>
        </p:txBody>
      </p:sp>
      <p:sp>
        <p:nvSpPr>
          <p:cNvPr id="8" name="矩形 7"/>
          <p:cNvSpPr/>
          <p:nvPr/>
        </p:nvSpPr>
        <p:spPr>
          <a:xfrm>
            <a:off x="201581" y="2492896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什么时候用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611560" y="3038182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.SF NS Text" charset="-120"/>
              </a:rPr>
              <a:t>需要持久化。有使用持久化功能需要，缓存稳定，以免持久化的数据不准确影响结果。</a:t>
            </a:r>
            <a:endParaRPr lang="zh-CN" altLang="en-US" dirty="0">
              <a:effectLst/>
              <a:latin typeface=".SF NS Text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2621" y="509518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个人评价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611560" y="5630149"/>
            <a:ext cx="51422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.SF NS Text" charset="-120"/>
              </a:rPr>
              <a:t>是挺快的，但是单机的缓存，</a:t>
            </a:r>
            <a:r>
              <a:rPr lang="zh-CN" altLang="en-US" dirty="0">
                <a:latin typeface=".SF NS Text" charset="-120"/>
              </a:rPr>
              <a:t>在分布式系统持久化有啥用？</a:t>
            </a:r>
            <a:endParaRPr lang="zh-CN" altLang="en-US" dirty="0">
              <a:effectLst/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434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3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本地应用缓存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Guava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201581" y="2492896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什么时候用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611560" y="303818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.SF NS Text" charset="-120"/>
              </a:rPr>
              <a:t>无需持久化场景</a:t>
            </a:r>
            <a:endParaRPr lang="zh-CN" altLang="en-US" dirty="0">
              <a:effectLst/>
              <a:latin typeface=".SF NS Text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2621" y="5095187"/>
            <a:ext cx="4160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个人评价</a:t>
            </a:r>
            <a:r>
              <a:rPr lang="en-US" altLang="zh-CN" b="1" dirty="0" smtClean="0"/>
              <a:t>-</a:t>
            </a:r>
            <a:r>
              <a:rPr lang="zh-CN" altLang="en-US" b="1" dirty="0" smtClean="0"/>
              <a:t>能用这个不要用 </a:t>
            </a:r>
            <a:r>
              <a:rPr lang="en-US" altLang="zh-CN" b="1" dirty="0" err="1" smtClean="0"/>
              <a:t>Ehcache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611560" y="5630149"/>
            <a:ext cx="59766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/>
              <a:t>比较</a:t>
            </a:r>
            <a:r>
              <a:rPr lang="zh-CN" altLang="en-US" sz="1800" dirty="0"/>
              <a:t>适合分布式系统使用，我们几乎所有情况下只需要缓存的 </a:t>
            </a:r>
            <a:r>
              <a:rPr lang="en-US" altLang="zh-CN" sz="1800" dirty="0"/>
              <a:t>get</a:t>
            </a:r>
            <a:r>
              <a:rPr lang="zh-CN" altLang="en-US" sz="1800" dirty="0"/>
              <a:t>、</a:t>
            </a:r>
            <a:r>
              <a:rPr lang="en-US" altLang="zh-CN" sz="1800" dirty="0"/>
              <a:t>set</a:t>
            </a:r>
            <a:r>
              <a:rPr lang="zh-CN" altLang="en-US" sz="1800" dirty="0"/>
              <a:t>，缓存没了大不了再去取一次，对于超高并发的，还能使用 </a:t>
            </a:r>
            <a:r>
              <a:rPr lang="en-US" altLang="zh-CN" sz="1800" dirty="0" err="1"/>
              <a:t>redis</a:t>
            </a:r>
            <a:r>
              <a:rPr lang="en-US" altLang="zh-CN" sz="1800" dirty="0"/>
              <a:t> </a:t>
            </a:r>
            <a:r>
              <a:rPr lang="zh-CN" altLang="en-US" sz="1800" dirty="0"/>
              <a:t>进行二级缓存</a:t>
            </a:r>
          </a:p>
        </p:txBody>
      </p:sp>
      <p:sp>
        <p:nvSpPr>
          <p:cNvPr id="12" name="矩形 11"/>
          <p:cNvSpPr/>
          <p:nvPr/>
        </p:nvSpPr>
        <p:spPr>
          <a:xfrm>
            <a:off x="637858" y="1410920"/>
            <a:ext cx="3711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600" dirty="0" smtClean="0"/>
              <a:t>一个支持过期的ConCurrentHashMap</a:t>
            </a:r>
            <a:endParaRPr lang="zh-CN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637858" y="1778433"/>
            <a:ext cx="3813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600" dirty="0" smtClean="0"/>
              <a:t>速度比 Ehcache 快10%以上，轻量级</a:t>
            </a:r>
            <a:endParaRPr lang="zh-CN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639873" y="2107048"/>
            <a:ext cx="3608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600" dirty="0"/>
              <a:t>不支持集群、持久化，纯内存操作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34430" y="3604693"/>
            <a:ext cx="2159566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要求更加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【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高速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】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的场景</a:t>
            </a:r>
          </a:p>
        </p:txBody>
      </p:sp>
    </p:spTree>
    <p:extLst>
      <p:ext uri="{BB962C8B-B14F-4D97-AF65-F5344CB8AC3E}">
        <p14:creationId xmlns:p14="http://schemas.microsoft.com/office/powerpoint/2010/main" val="75526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3" grpId="0"/>
      <p:bldP spid="9" grpId="0"/>
      <p:bldP spid="10" grpId="0"/>
      <p:bldP spid="12" grpId="0"/>
      <p:bldP spid="13" grpId="0"/>
      <p:bldP spid="14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本地应用缓存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Caffeine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637858" y="1386206"/>
            <a:ext cx="49423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1600" dirty="0" smtClean="0"/>
              <a:t>Guava</a:t>
            </a:r>
            <a:r>
              <a:rPr lang="zh-CN" altLang="en-US" sz="1600" dirty="0" smtClean="0"/>
              <a:t> 的 </a:t>
            </a:r>
            <a:r>
              <a:rPr lang="en-US" altLang="zh-CN" sz="1600" dirty="0" smtClean="0"/>
              <a:t>JDK1.8</a:t>
            </a:r>
            <a:r>
              <a:rPr lang="zh-CN" altLang="en-US" sz="1600" dirty="0" smtClean="0"/>
              <a:t>重写版本，大幅度优化读写效率</a:t>
            </a:r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352"/>
            <a:ext cx="6588224" cy="51779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44008" y="2496854"/>
            <a:ext cx="31135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444444"/>
                </a:solidFill>
                <a:latin typeface="Tahoma" charset="0"/>
              </a:rPr>
              <a:t>6</a:t>
            </a:r>
            <a:r>
              <a:rPr lang="zh-CN" altLang="en-US" sz="1400" dirty="0">
                <a:solidFill>
                  <a:srgbClr val="444444"/>
                </a:solidFill>
                <a:latin typeface="Tahoma" charset="0"/>
              </a:rPr>
              <a:t>个线程读，</a:t>
            </a:r>
            <a:r>
              <a:rPr lang="en-US" altLang="zh-CN" sz="1400" dirty="0">
                <a:solidFill>
                  <a:srgbClr val="444444"/>
                </a:solidFill>
                <a:latin typeface="Tahoma" charset="0"/>
              </a:rPr>
              <a:t>2</a:t>
            </a:r>
            <a:r>
              <a:rPr lang="zh-CN" altLang="en-US" sz="1400" dirty="0">
                <a:solidFill>
                  <a:srgbClr val="444444"/>
                </a:solidFill>
                <a:latin typeface="Tahoma" charset="0"/>
              </a:rPr>
              <a:t>个线程</a:t>
            </a:r>
            <a:r>
              <a:rPr lang="zh-CN" altLang="en-US" sz="1400" dirty="0" smtClean="0">
                <a:solidFill>
                  <a:srgbClr val="444444"/>
                </a:solidFill>
                <a:latin typeface="Tahoma" charset="0"/>
              </a:rPr>
              <a:t>写</a:t>
            </a:r>
            <a:endParaRPr lang="en-US" altLang="zh-CN" sz="1400" dirty="0" smtClean="0">
              <a:solidFill>
                <a:srgbClr val="444444"/>
              </a:solidFill>
              <a:latin typeface="Tahoma" charset="0"/>
            </a:endParaRPr>
          </a:p>
          <a:p>
            <a:r>
              <a:rPr lang="zh-CN" altLang="en-US" sz="1400" dirty="0" smtClean="0">
                <a:solidFill>
                  <a:srgbClr val="444444"/>
                </a:solidFill>
                <a:latin typeface="Tahoma" charset="0"/>
              </a:rPr>
              <a:t>也</a:t>
            </a:r>
            <a:r>
              <a:rPr lang="zh-CN" altLang="en-US" sz="1400" dirty="0">
                <a:solidFill>
                  <a:srgbClr val="444444"/>
                </a:solidFill>
                <a:latin typeface="Tahoma" charset="0"/>
              </a:rPr>
              <a:t>就是</a:t>
            </a:r>
            <a:r>
              <a:rPr lang="en-US" altLang="zh-CN" sz="1400" dirty="0">
                <a:solidFill>
                  <a:srgbClr val="444444"/>
                </a:solidFill>
                <a:latin typeface="Tahoma" charset="0"/>
              </a:rPr>
              <a:t>75%</a:t>
            </a:r>
            <a:r>
              <a:rPr lang="zh-CN" altLang="en-US" sz="1400" dirty="0">
                <a:solidFill>
                  <a:srgbClr val="444444"/>
                </a:solidFill>
                <a:latin typeface="Tahoma" charset="0"/>
              </a:rPr>
              <a:t>的读操作，</a:t>
            </a:r>
            <a:r>
              <a:rPr lang="en-US" altLang="zh-CN" sz="1400" dirty="0">
                <a:solidFill>
                  <a:srgbClr val="444444"/>
                </a:solidFill>
                <a:latin typeface="Tahoma" charset="0"/>
              </a:rPr>
              <a:t>25%</a:t>
            </a:r>
            <a:r>
              <a:rPr lang="zh-CN" altLang="en-US" sz="1400" dirty="0">
                <a:solidFill>
                  <a:srgbClr val="444444"/>
                </a:solidFill>
                <a:latin typeface="Tahoma" charset="0"/>
              </a:rPr>
              <a:t>的写操作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2668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 smtClean="0"/>
              <a:t>本地缓存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.SF NS Text" charset="-120"/>
              </a:rPr>
              <a:t>本地缓存总结</a:t>
            </a:r>
            <a:endParaRPr lang="zh-CN" altLang="en-US" b="1" dirty="0">
              <a:effectLst/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1560" y="1556792"/>
            <a:ext cx="69127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600" dirty="0"/>
              <a:t>快，非常快，是 </a:t>
            </a:r>
            <a:r>
              <a:rPr lang="en-US" altLang="zh-CN" sz="1600" dirty="0" err="1"/>
              <a:t>Redis</a:t>
            </a:r>
            <a:r>
              <a:rPr lang="en-US" altLang="zh-CN" sz="1600" dirty="0"/>
              <a:t> </a:t>
            </a:r>
            <a:r>
              <a:rPr lang="zh-CN" altLang="en-US" sz="1600" dirty="0"/>
              <a:t>的百倍速以上！ </a:t>
            </a:r>
            <a:r>
              <a:rPr lang="zh-CN" altLang="en-US" sz="1600" dirty="0" smtClean="0"/>
              <a:t>单次缓存</a:t>
            </a:r>
            <a:r>
              <a:rPr lang="en-US" altLang="zh-CN" sz="1600" dirty="0" smtClean="0"/>
              <a:t>Value</a:t>
            </a:r>
            <a:r>
              <a:rPr lang="zh-CN" altLang="en-US" sz="1600" dirty="0" smtClean="0"/>
              <a:t>越</a:t>
            </a:r>
            <a:r>
              <a:rPr lang="zh-CN" altLang="en-US" sz="1600" dirty="0"/>
              <a:t>大，优势越</a:t>
            </a:r>
            <a:r>
              <a:rPr lang="zh-CN" altLang="en-US" sz="1600" dirty="0" smtClean="0"/>
              <a:t>明显；</a:t>
            </a:r>
            <a:endParaRPr lang="en-US" altLang="zh-CN" sz="1600" dirty="0" smtClean="0"/>
          </a:p>
        </p:txBody>
      </p:sp>
      <p:sp>
        <p:nvSpPr>
          <p:cNvPr id="5" name="矩形 4"/>
          <p:cNvSpPr/>
          <p:nvPr/>
        </p:nvSpPr>
        <p:spPr>
          <a:xfrm>
            <a:off x="168387" y="289728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.SF NS Text" charset="-120"/>
              </a:rPr>
              <a:t>你学到了什么</a:t>
            </a:r>
            <a:endParaRPr lang="zh-CN" altLang="en-US" b="1" dirty="0">
              <a:effectLst/>
              <a:latin typeface=".SF NS Text" charset="-12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6164" y="3408713"/>
            <a:ext cx="2268570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本地缓存原理及优缺点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6164" y="3920686"/>
            <a:ext cx="334578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常见的本地缓存有哪些，优势及缺点</a:t>
            </a:r>
          </a:p>
        </p:txBody>
      </p:sp>
      <p:sp>
        <p:nvSpPr>
          <p:cNvPr id="4" name="矩形 3"/>
          <p:cNvSpPr/>
          <p:nvPr/>
        </p:nvSpPr>
        <p:spPr>
          <a:xfrm>
            <a:off x="598734" y="2204864"/>
            <a:ext cx="67815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600" dirty="0" smtClean="0"/>
              <a:t>在缓存不</a:t>
            </a:r>
            <a:r>
              <a:rPr lang="zh-CN" altLang="en-US" sz="1600" dirty="0"/>
              <a:t>需要</a:t>
            </a:r>
            <a:r>
              <a:rPr lang="zh-CN" altLang="en-US" sz="1600" dirty="0" smtClean="0"/>
              <a:t>分布式、强</a:t>
            </a:r>
            <a:r>
              <a:rPr lang="zh-CN" altLang="en-US" sz="1600" dirty="0"/>
              <a:t>一致性的热点数据</a:t>
            </a:r>
            <a:r>
              <a:rPr lang="zh-CN" altLang="en-US" sz="1600" dirty="0" smtClean="0"/>
              <a:t>可以选用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7279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3" grpId="0"/>
      <p:bldP spid="8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分布式缓存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常见的分布式缓存中间件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611560" y="1556792"/>
            <a:ext cx="6912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600" dirty="0" err="1"/>
              <a:t>Memcached</a:t>
            </a:r>
            <a:endParaRPr lang="en-US" altLang="zh-CN" sz="1600" dirty="0"/>
          </a:p>
        </p:txBody>
      </p:sp>
      <p:sp>
        <p:nvSpPr>
          <p:cNvPr id="9" name="矩形 8"/>
          <p:cNvSpPr/>
          <p:nvPr/>
        </p:nvSpPr>
        <p:spPr>
          <a:xfrm>
            <a:off x="168387" y="2595101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/>
              <a:t>主要应用</a:t>
            </a:r>
            <a:r>
              <a:rPr lang="zh-CN" altLang="en-US" b="1" smtClean="0"/>
              <a:t>场景</a:t>
            </a:r>
            <a:endParaRPr lang="zh-CN" altLang="en-US" b="1"/>
          </a:p>
        </p:txBody>
      </p:sp>
      <p:sp>
        <p:nvSpPr>
          <p:cNvPr id="12" name="矩形 11"/>
          <p:cNvSpPr/>
          <p:nvPr/>
        </p:nvSpPr>
        <p:spPr>
          <a:xfrm>
            <a:off x="774529" y="3030647"/>
            <a:ext cx="24416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经过复杂运算得到的</a:t>
            </a:r>
            <a:r>
              <a:rPr lang="zh-CN" altLang="en-US" sz="1600" dirty="0" smtClean="0"/>
              <a:t>结果</a:t>
            </a:r>
            <a:endParaRPr lang="zh-CN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774529" y="3882534"/>
            <a:ext cx="61350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缓存热点数据，减轻服务器</a:t>
            </a:r>
            <a:r>
              <a:rPr lang="zh-CN" altLang="en-US" sz="1600" dirty="0" smtClean="0"/>
              <a:t>压力（需要分布式、较强一致性的）</a:t>
            </a:r>
            <a:endParaRPr lang="zh-CN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774529" y="3461273"/>
            <a:ext cx="13131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Session共享</a:t>
            </a:r>
          </a:p>
        </p:txBody>
      </p:sp>
      <p:sp>
        <p:nvSpPr>
          <p:cNvPr id="15" name="矩形 14"/>
          <p:cNvSpPr/>
          <p:nvPr/>
        </p:nvSpPr>
        <p:spPr>
          <a:xfrm>
            <a:off x="611560" y="1916832"/>
            <a:ext cx="6912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600" dirty="0" err="1" smtClean="0"/>
              <a:t>Redis</a:t>
            </a:r>
            <a:endParaRPr lang="en-US" altLang="zh-CN" sz="1600" dirty="0"/>
          </a:p>
        </p:txBody>
      </p:sp>
      <p:sp>
        <p:nvSpPr>
          <p:cNvPr id="16" name="矩形 15"/>
          <p:cNvSpPr/>
          <p:nvPr/>
        </p:nvSpPr>
        <p:spPr>
          <a:xfrm>
            <a:off x="774528" y="430207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/>
              <a:t>分布式锁</a:t>
            </a:r>
            <a:endParaRPr lang="zh-CN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764364" y="4830120"/>
            <a:ext cx="5827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消息</a:t>
            </a:r>
            <a:r>
              <a:rPr lang="zh-CN" altLang="en-US" sz="1600" dirty="0" smtClean="0"/>
              <a:t>队列、统计、全局自增、排行榜、附近的人等（</a:t>
            </a:r>
            <a:r>
              <a:rPr lang="en-US" altLang="zh-CN" sz="1600" dirty="0" err="1" smtClean="0"/>
              <a:t>Redis</a:t>
            </a:r>
            <a:r>
              <a:rPr lang="zh-CN" altLang="en-US" sz="1600" dirty="0" smtClean="0"/>
              <a:t>）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684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2" grpId="0"/>
      <p:bldP spid="13" grpId="0"/>
      <p:bldP spid="14" grpId="0"/>
      <p:bldP spid="15" grpId="0"/>
      <p:bldP spid="16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6563"/>
            <a:ext cx="9144000" cy="285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分布式缓存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068"/>
            <a:ext cx="9144000" cy="685062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764704"/>
            <a:ext cx="70739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分布式缓存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3528" y="3068960"/>
            <a:ext cx="859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自从进入了分布式时代，你可以没有</a:t>
            </a:r>
            <a:r>
              <a:rPr lang="en-US" altLang="zh-CN" sz="1400" dirty="0"/>
              <a:t>CDN</a:t>
            </a:r>
            <a:r>
              <a:rPr lang="zh-CN" altLang="en-US" sz="1400" dirty="0"/>
              <a:t>，可以没有反向代理，可以没有本地缓存，但是你肯定会用到分布式缓存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29375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Number_1">
            <a:hlinkClick r:id="rId13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937705" y="1392563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>
                <a:solidFill>
                  <a:schemeClr val="accent1"/>
                </a:solidFill>
                <a:ea typeface="华文细黑" panose="02010600040101010101" pitchFamily="2" charset="-122"/>
              </a:rPr>
              <a:t>01</a:t>
            </a:r>
            <a:endParaRPr lang="zh-CN" altLang="en-US" sz="2800" b="1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6" name="MH_Entry_1">
            <a:hlinkClick r:id="rId13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3770033" y="1392563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为什么要缓存</a:t>
            </a:r>
            <a:endParaRPr lang="en-US" altLang="zh-CN" sz="2800" dirty="0" smtClean="0">
              <a:solidFill>
                <a:srgbClr val="FFFFFF"/>
              </a:solidFill>
              <a:latin typeface="+mn-ea"/>
            </a:endParaRPr>
          </a:p>
        </p:txBody>
      </p:sp>
      <p:cxnSp>
        <p:nvCxnSpPr>
          <p:cNvPr id="35" name="MH_Others_1"/>
          <p:cNvCxnSpPr/>
          <p:nvPr>
            <p:custDataLst>
              <p:tags r:id="rId4"/>
            </p:custDataLst>
          </p:nvPr>
        </p:nvCxnSpPr>
        <p:spPr>
          <a:xfrm>
            <a:off x="2380336" y="1089336"/>
            <a:ext cx="0" cy="5364000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MH_Others_2"/>
          <p:cNvSpPr txBox="1"/>
          <p:nvPr>
            <p:custDataLst>
              <p:tags r:id="rId5"/>
            </p:custDataLst>
          </p:nvPr>
        </p:nvSpPr>
        <p:spPr>
          <a:xfrm>
            <a:off x="943190" y="982077"/>
            <a:ext cx="1054501" cy="1188575"/>
          </a:xfrm>
          <a:prstGeom prst="rect">
            <a:avLst/>
          </a:prstGeom>
          <a:noFill/>
        </p:spPr>
        <p:txBody>
          <a:bodyPr vert="eaVert" wrap="square" rtlCol="0" anchor="ctr" anchorCtr="0">
            <a:noAutofit/>
          </a:bodyPr>
          <a:lstStyle/>
          <a:p>
            <a:r>
              <a:rPr lang="en-US" altLang="zh-CN" sz="880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</a:t>
            </a:r>
            <a:endParaRPr lang="zh-CN" altLang="en-US" sz="440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9" name="MH_Others_3"/>
          <p:cNvSpPr txBox="1"/>
          <p:nvPr>
            <p:custDataLst>
              <p:tags r:id="rId6"/>
            </p:custDataLst>
          </p:nvPr>
        </p:nvSpPr>
        <p:spPr>
          <a:xfrm>
            <a:off x="1132778" y="3680203"/>
            <a:ext cx="693893" cy="1498463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ctr"/>
            <a:r>
              <a:rPr lang="zh-CN" altLang="en-US" sz="4800" b="1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目</a:t>
            </a:r>
            <a:endParaRPr lang="en-US" altLang="zh-CN" sz="4800" b="1" smtClean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altLang="en-US" sz="4800" b="1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录</a:t>
            </a:r>
            <a:endParaRPr lang="zh-CN" altLang="en-US" sz="4800" b="1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MH_Others_4"/>
          <p:cNvSpPr/>
          <p:nvPr>
            <p:custDataLst>
              <p:tags r:id="rId7"/>
            </p:custDataLst>
          </p:nvPr>
        </p:nvSpPr>
        <p:spPr>
          <a:xfrm>
            <a:off x="1171949" y="1733583"/>
            <a:ext cx="615553" cy="2062424"/>
          </a:xfrm>
          <a:prstGeom prst="rect">
            <a:avLst/>
          </a:prstGeom>
        </p:spPr>
        <p:txBody>
          <a:bodyPr vert="eaVert" wrap="square">
            <a:noAutofit/>
          </a:bodyPr>
          <a:lstStyle/>
          <a:p>
            <a:r>
              <a:rPr lang="en-US" altLang="zh-CN" sz="2800" spc="500">
                <a:solidFill>
                  <a:schemeClr val="accent1">
                    <a:lumMod val="40000"/>
                    <a:lumOff val="6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ONTENTS</a:t>
            </a:r>
            <a:endParaRPr lang="zh-CN" altLang="en-US" sz="2800" spc="500">
              <a:solidFill>
                <a:schemeClr val="accent1">
                  <a:lumMod val="40000"/>
                  <a:lumOff val="6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MH_Number_2">
            <a:hlinkClick r:id="rId14" action="ppaction://hlinksldjump"/>
          </p:cNvPr>
          <p:cNvSpPr/>
          <p:nvPr>
            <p:custDataLst>
              <p:tags r:id="rId8"/>
            </p:custDataLst>
          </p:nvPr>
        </p:nvSpPr>
        <p:spPr>
          <a:xfrm>
            <a:off x="2937705" y="2780928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ea typeface="华文细黑" panose="02010600040101010101" pitchFamily="2" charset="-122"/>
              </a:rPr>
              <a:t>02</a:t>
            </a:r>
            <a:endParaRPr lang="zh-CN" altLang="en-US" sz="2800" b="1" dirty="0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13" name="MH_Entry_2">
            <a:hlinkClick r:id="rId14" action="ppaction://hlinksldjump"/>
          </p:cNvPr>
          <p:cNvSpPr/>
          <p:nvPr>
            <p:custDataLst>
              <p:tags r:id="rId9"/>
            </p:custDataLst>
          </p:nvPr>
        </p:nvSpPr>
        <p:spPr>
          <a:xfrm>
            <a:off x="3770033" y="2780928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服务器</a:t>
            </a:r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端</a:t>
            </a:r>
            <a:r>
              <a:rPr lang="en-US" altLang="zh-CN" sz="2800" dirty="0" smtClean="0">
                <a:solidFill>
                  <a:srgbClr val="FFFFFF"/>
                </a:solidFill>
                <a:latin typeface="+mn-ea"/>
              </a:rPr>
              <a:t>4</a:t>
            </a:r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层缓存</a:t>
            </a:r>
            <a:endParaRPr lang="zh-CN" altLang="en-US" sz="28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8" name="MH_Number_2">
            <a:hlinkClick r:id="rId14" action="ppaction://hlinksldjump"/>
          </p:cNvPr>
          <p:cNvSpPr/>
          <p:nvPr>
            <p:custDataLst>
              <p:tags r:id="rId10"/>
            </p:custDataLst>
          </p:nvPr>
        </p:nvSpPr>
        <p:spPr>
          <a:xfrm>
            <a:off x="2937705" y="4005064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ea typeface="华文细黑" panose="02010600040101010101" pitchFamily="2" charset="-122"/>
              </a:rPr>
              <a:t>03</a:t>
            </a:r>
            <a:endParaRPr lang="zh-CN" altLang="en-US" sz="2800" b="1" dirty="0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19" name="MH_Entry_2">
            <a:hlinkClick r:id="rId14" action="ppaction://hlinksldjump"/>
          </p:cNvPr>
          <p:cNvSpPr/>
          <p:nvPr>
            <p:custDataLst>
              <p:tags r:id="rId11"/>
            </p:custDataLst>
          </p:nvPr>
        </p:nvSpPr>
        <p:spPr>
          <a:xfrm>
            <a:off x="3770033" y="4005064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交 流 互 动 </a:t>
            </a:r>
            <a:endParaRPr lang="zh-CN" altLang="en-US" sz="2800" dirty="0">
              <a:solidFill>
                <a:srgbClr val="FFFFFF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074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1640" y="2132856"/>
            <a:ext cx="6840760" cy="206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5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谢谢！</a:t>
            </a:r>
            <a:endParaRPr lang="zh-CN" altLang="en-US" sz="11500" b="1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893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916" y="283544"/>
            <a:ext cx="6923893" cy="60214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en-US" altLang="zh-CN" dirty="0"/>
              <a:t>CDN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79512" y="79780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原理：</a:t>
            </a:r>
            <a:endParaRPr lang="zh-CN" altLang="en-US" sz="1600" b="1" dirty="0"/>
          </a:p>
        </p:txBody>
      </p:sp>
      <p:sp>
        <p:nvSpPr>
          <p:cNvPr id="4" name="矩形 3"/>
          <p:cNvSpPr/>
          <p:nvPr/>
        </p:nvSpPr>
        <p:spPr>
          <a:xfrm>
            <a:off x="683568" y="230830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 smtClean="0">
                <a:latin typeface=".SF NS Text" charset="-120"/>
              </a:rPr>
              <a:t>流程演示：我刚刚把</a:t>
            </a:r>
            <a:r>
              <a:rPr lang="en-US" altLang="zh-CN" sz="1400" dirty="0" err="1">
                <a:latin typeface=".SF NS Text" charset="-120"/>
              </a:rPr>
              <a:t>JQuery.js</a:t>
            </a:r>
            <a:r>
              <a:rPr lang="en-US" altLang="zh-CN" sz="1400" dirty="0">
                <a:latin typeface=".SF NS Text" charset="-120"/>
              </a:rPr>
              <a:t> </a:t>
            </a:r>
            <a:r>
              <a:rPr lang="zh-CN" altLang="en-US" sz="1400" dirty="0">
                <a:latin typeface=".SF NS Text" charset="-120"/>
              </a:rPr>
              <a:t>放在</a:t>
            </a:r>
            <a:r>
              <a:rPr lang="zh-CN" altLang="en-US" sz="1400" dirty="0" smtClean="0">
                <a:latin typeface=".SF NS Text" charset="-120"/>
              </a:rPr>
              <a:t>了新注册的</a:t>
            </a:r>
            <a:r>
              <a:rPr lang="en-US" altLang="zh-CN" sz="1400" dirty="0" smtClean="0">
                <a:latin typeface=".SF NS Text" charset="-120"/>
              </a:rPr>
              <a:t>CDN</a:t>
            </a:r>
            <a:r>
              <a:rPr lang="zh-CN" altLang="en-US" sz="1400" dirty="0">
                <a:latin typeface=".SF NS Text" charset="-120"/>
              </a:rPr>
              <a:t>服务器</a:t>
            </a:r>
            <a:r>
              <a:rPr lang="zh-CN" altLang="en-US" sz="1400" dirty="0" smtClean="0">
                <a:latin typeface=".SF NS Text" charset="-120"/>
              </a:rPr>
              <a:t>中，用户请求这个文件</a:t>
            </a:r>
            <a:endParaRPr lang="zh-CN" altLang="en-US" sz="1400" dirty="0">
              <a:effectLst/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1215750"/>
            <a:ext cx="69000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把缓存放在</a:t>
            </a:r>
            <a:r>
              <a:rPr lang="en-US" altLang="zh-CN" sz="1400" dirty="0"/>
              <a:t>CDN</a:t>
            </a:r>
            <a:r>
              <a:rPr lang="zh-CN" altLang="en-US" sz="1400" dirty="0"/>
              <a:t>缓存服务器，缓存给用户使用</a:t>
            </a:r>
          </a:p>
          <a:p>
            <a:r>
              <a:rPr lang="zh-CN" altLang="en-US" sz="1400" dirty="0"/>
              <a:t>把缓存服务器放在用户相对集中的</a:t>
            </a:r>
            <a:r>
              <a:rPr lang="en-US" altLang="zh-CN" sz="1400" dirty="0"/>
              <a:t>N </a:t>
            </a:r>
            <a:r>
              <a:rPr lang="zh-CN" altLang="en-US" sz="1400" dirty="0"/>
              <a:t>个地区，</a:t>
            </a:r>
            <a:endParaRPr lang="en-US" altLang="zh-CN" sz="1400" dirty="0"/>
          </a:p>
          <a:p>
            <a:r>
              <a:rPr lang="zh-CN" altLang="en-US" sz="1400" dirty="0"/>
              <a:t>利用全局负载技术，使用离用户最近的服务器响应用户请求；</a:t>
            </a:r>
          </a:p>
        </p:txBody>
      </p:sp>
      <p:sp>
        <p:nvSpPr>
          <p:cNvPr id="9" name="矩形 8"/>
          <p:cNvSpPr/>
          <p:nvPr/>
        </p:nvSpPr>
        <p:spPr>
          <a:xfrm>
            <a:off x="683568" y="3692355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 smtClean="0"/>
              <a:t>cdn001-chris.baidu.com/</a:t>
            </a:r>
            <a:r>
              <a:rPr lang="en-US" altLang="zh-CN" sz="1400" dirty="0" err="1" smtClean="0"/>
              <a:t>jquery.js</a:t>
            </a:r>
            <a:endParaRPr lang="zh-CN" altLang="en-US" sz="1400" dirty="0"/>
          </a:p>
        </p:txBody>
      </p:sp>
      <p:sp>
        <p:nvSpPr>
          <p:cNvPr id="14" name="矩形 13"/>
          <p:cNvSpPr/>
          <p:nvPr/>
        </p:nvSpPr>
        <p:spPr>
          <a:xfrm>
            <a:off x="166916" y="450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b="1" smtClean="0">
                <a:latin typeface=".SF NS Text" charset="-120"/>
              </a:rPr>
              <a:t>主要应用场景</a:t>
            </a:r>
            <a:endParaRPr lang="zh-CN" altLang="en-US" sz="1400" b="1" dirty="0">
              <a:effectLst/>
              <a:latin typeface=".SF NS Text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0618" y="491367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缓存静态资源，如图片，</a:t>
            </a:r>
            <a:r>
              <a:rPr lang="en-US" altLang="zh-CN" sz="1400" dirty="0" err="1"/>
              <a:t>css</a:t>
            </a:r>
            <a:r>
              <a:rPr lang="zh-CN" altLang="en-US" sz="1400" dirty="0"/>
              <a:t>，视频等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16" y="1160781"/>
            <a:ext cx="8013700" cy="4419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7445" y="4400949"/>
            <a:ext cx="237917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1.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请求本地 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DNS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，匹配不到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83568" y="4794943"/>
            <a:ext cx="351089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2.DNS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往上级找，找到运营商 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DNS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做解析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83568" y="5250860"/>
            <a:ext cx="6162264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3.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运营商 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DNS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通过全局负载技术，返回离该 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DNS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最近的 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CDN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服务器 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IP</a:t>
            </a:r>
            <a:endParaRPr kumimoji="1"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6259" y="5708485"/>
            <a:ext cx="4992072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4.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本地 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DNS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返回客户端 运营解析结果，并保存此次解析结果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83568" y="6166110"/>
            <a:ext cx="407355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5.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客户端请求该 （最近的）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CDN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节点，获取资源</a:t>
            </a:r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683568" y="2569916"/>
            <a:ext cx="0" cy="9310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>
            <a:off x="1429177" y="1715025"/>
            <a:ext cx="1846679" cy="213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 flipH="1" flipV="1">
            <a:off x="1331641" y="2182473"/>
            <a:ext cx="1850654" cy="217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>
            <a:off x="979731" y="2636321"/>
            <a:ext cx="0" cy="9024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1331641" y="3865341"/>
            <a:ext cx="1944215" cy="4848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>
            <a:hlinkClick r:id="rId4" action="ppaction://hlinksldjump"/>
          </p:cNvPr>
          <p:cNvSpPr/>
          <p:nvPr/>
        </p:nvSpPr>
        <p:spPr>
          <a:xfrm>
            <a:off x="7090809" y="6080895"/>
            <a:ext cx="1513639" cy="5884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返回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026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7" grpId="0"/>
      <p:bldP spid="9" grpId="0"/>
      <p:bldP spid="14" grpId="0"/>
      <p:bldP spid="16" grpId="0"/>
      <p:bldP spid="5" grpId="0"/>
      <p:bldP spid="5" grpId="1"/>
      <p:bldP spid="15" grpId="0"/>
      <p:bldP spid="15" grpId="1"/>
      <p:bldP spid="17" grpId="0"/>
      <p:bldP spid="17" grpId="1"/>
      <p:bldP spid="18" grpId="0" build="allAtOnce"/>
      <p:bldP spid="19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客户端缓存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6000" y="1020310"/>
            <a:ext cx="431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原理：客户端</a:t>
            </a:r>
            <a:r>
              <a:rPr lang="zh-CN" altLang="en-US" sz="1400" dirty="0"/>
              <a:t>请求服务器后，把请求</a:t>
            </a:r>
            <a:r>
              <a:rPr lang="zh-CN" altLang="en-US" sz="1400" dirty="0" smtClean="0"/>
              <a:t>结果缓存</a:t>
            </a:r>
            <a:r>
              <a:rPr lang="zh-CN" altLang="en-US" sz="1400" dirty="0"/>
              <a:t>在本地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6000" y="150181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主要应用场景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11560" y="2348880"/>
            <a:ext cx="819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/>
              <a:t>请求后台计算后返回给客户端，且随客户端同步一致变化的结果，如操作记录、已访问网站时长等</a:t>
            </a:r>
            <a:endParaRPr lang="zh-CN" altLang="en-US" sz="1400" dirty="0"/>
          </a:p>
        </p:txBody>
      </p:sp>
      <p:sp>
        <p:nvSpPr>
          <p:cNvPr id="8" name="矩形 7"/>
          <p:cNvSpPr/>
          <p:nvPr/>
        </p:nvSpPr>
        <p:spPr>
          <a:xfrm>
            <a:off x="611560" y="2035597"/>
            <a:ext cx="16081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400" dirty="0"/>
              <a:t>缓存静态资源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6886" y="399955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评价</a:t>
            </a:r>
            <a:endParaRPr lang="en-US" altLang="zh-CN" sz="1400" dirty="0" smtClean="0"/>
          </a:p>
        </p:txBody>
      </p:sp>
      <p:sp>
        <p:nvSpPr>
          <p:cNvPr id="10" name="矩形 9"/>
          <p:cNvSpPr/>
          <p:nvPr/>
        </p:nvSpPr>
        <p:spPr>
          <a:xfrm>
            <a:off x="535841" y="4533343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latin typeface=".SF NS Text" charset="-120"/>
              </a:rPr>
              <a:t>直接请求本地</a:t>
            </a:r>
            <a:r>
              <a:rPr lang="zh-CN" altLang="en-US" sz="1400" dirty="0" smtClean="0">
                <a:latin typeface=".SF NS Text" charset="-120"/>
              </a:rPr>
              <a:t>，速度最快</a:t>
            </a:r>
            <a:endParaRPr lang="en-US" altLang="zh-CN" sz="1400" dirty="0" smtClean="0">
              <a:latin typeface=".SF NS Text" charset="-120"/>
            </a:endParaRPr>
          </a:p>
          <a:p>
            <a:endParaRPr lang="en-US" altLang="zh-CN" sz="1400" dirty="0" smtClean="0">
              <a:latin typeface=".SF NS Text" charset="-120"/>
            </a:endParaRPr>
          </a:p>
          <a:p>
            <a:r>
              <a:rPr lang="zh-CN" altLang="en-US" sz="1400" dirty="0" smtClean="0">
                <a:latin typeface=".SF NS Text" charset="-120"/>
              </a:rPr>
              <a:t>减免服务器</a:t>
            </a:r>
            <a:r>
              <a:rPr lang="zh-CN" altLang="en-US" sz="1400" dirty="0">
                <a:latin typeface=".SF NS Text" charset="-120"/>
              </a:rPr>
              <a:t>端的</a:t>
            </a:r>
            <a:r>
              <a:rPr lang="zh-CN" altLang="en-US" sz="1400" dirty="0" smtClean="0">
                <a:latin typeface=".SF NS Text" charset="-120"/>
              </a:rPr>
              <a:t>资源</a:t>
            </a:r>
            <a:r>
              <a:rPr lang="zh-CN" altLang="en-US" sz="1400" dirty="0">
                <a:latin typeface=".SF NS Text" charset="-120"/>
              </a:rPr>
              <a:t>消耗</a:t>
            </a:r>
          </a:p>
          <a:p>
            <a:endParaRPr lang="en-US" altLang="zh-CN" sz="1400" dirty="0" smtClean="0">
              <a:latin typeface=".SF NS Text" charset="-120"/>
            </a:endParaRPr>
          </a:p>
          <a:p>
            <a:r>
              <a:rPr lang="zh-CN" altLang="en-US" sz="1400" dirty="0" smtClean="0">
                <a:latin typeface=".SF NS Text" charset="-120"/>
              </a:rPr>
              <a:t>能</a:t>
            </a:r>
            <a:r>
              <a:rPr lang="zh-CN" altLang="en-US" sz="1400" dirty="0">
                <a:latin typeface=".SF NS Text" charset="-120"/>
              </a:rPr>
              <a:t>用客户端缓存的，尽量使用客户端缓存</a:t>
            </a:r>
            <a:endParaRPr lang="zh-CN" altLang="en-US" sz="1400" dirty="0">
              <a:effectLst/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396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8" grpId="0"/>
      <p:bldP spid="11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en-US" altLang="zh-CN" dirty="0"/>
              <a:t>CDN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720"/>
            <a:ext cx="9144000" cy="23951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8387" y="386104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latin typeface=".SF NS Text" charset="-120"/>
              </a:rPr>
              <a:t>缺点</a:t>
            </a:r>
            <a:endParaRPr lang="zh-CN" altLang="en-US" b="1">
              <a:effectLst/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4365104"/>
            <a:ext cx="62262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.SF NS Text" charset="-120"/>
              </a:rPr>
              <a:t>网站更新时，如果 </a:t>
            </a:r>
            <a:r>
              <a:rPr lang="en-US" altLang="zh-CN" sz="1600" dirty="0">
                <a:latin typeface=".SF NS Text" charset="-120"/>
              </a:rPr>
              <a:t>CDN </a:t>
            </a:r>
            <a:r>
              <a:rPr lang="zh-CN" altLang="en-US" sz="1600" dirty="0">
                <a:latin typeface=".SF NS Text" charset="-120"/>
              </a:rPr>
              <a:t>没有及时更新，即使用户</a:t>
            </a:r>
            <a:r>
              <a:rPr lang="en-US" altLang="zh-CN" sz="1600" dirty="0">
                <a:latin typeface=".SF NS Text" charset="-120"/>
              </a:rPr>
              <a:t>Ctrl+F5</a:t>
            </a:r>
            <a:r>
              <a:rPr lang="zh-CN" altLang="en-US" sz="1600" dirty="0">
                <a:latin typeface=".SF NS Text" charset="-120"/>
              </a:rPr>
              <a:t>也不能获取更新后的缓存数据，影响客户端访问</a:t>
            </a:r>
            <a:endParaRPr lang="zh-CN" altLang="en-US" sz="1600" dirty="0">
              <a:effectLst/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68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en-US" altLang="zh-CN" dirty="0"/>
              <a:t>CDN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.SF NS Text" charset="-120"/>
              </a:rPr>
              <a:t>评价</a:t>
            </a:r>
            <a:endParaRPr lang="zh-CN" altLang="en-US" b="1" dirty="0">
              <a:effectLst/>
              <a:latin typeface=".SF NS Text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568" y="1916832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.SF NS Text" charset="-120"/>
              </a:rPr>
              <a:t>主要是给有大用户量、用户分布不均的大公司使用</a:t>
            </a:r>
            <a:endParaRPr lang="en-US" altLang="zh-CN" dirty="0" smtClean="0"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3341023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mtClean="0">
                <a:latin typeface=".SF NS Text" charset="-120"/>
              </a:rPr>
              <a:t>可以</a:t>
            </a:r>
            <a:r>
              <a:rPr lang="zh-CN" altLang="en-US" dirty="0" smtClean="0">
                <a:latin typeface=".SF NS Text" charset="-120"/>
              </a:rPr>
              <a:t>为不同地区、服务商的用户提高同等的访问速度</a:t>
            </a:r>
            <a:endParaRPr lang="en-US" altLang="zh-CN" dirty="0" smtClean="0">
              <a:latin typeface=".SF NS Text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2294520"/>
            <a:ext cx="5347219" cy="44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2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en-US" altLang="zh-CN" dirty="0"/>
              <a:t>CDN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.SF NS Text" charset="-120"/>
              </a:rPr>
              <a:t>你应该学到了什么</a:t>
            </a:r>
            <a:endParaRPr lang="zh-CN" altLang="en-US" b="1" dirty="0">
              <a:effectLst/>
              <a:latin typeface=".SF NS Text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568" y="1916832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.SF NS Text" charset="-120"/>
              </a:rPr>
              <a:t>通过</a:t>
            </a:r>
            <a:r>
              <a:rPr lang="en-US" altLang="zh-CN" dirty="0" smtClean="0">
                <a:latin typeface=".SF NS Text" charset="-120"/>
              </a:rPr>
              <a:t>CDN</a:t>
            </a:r>
            <a:r>
              <a:rPr lang="zh-CN" altLang="en-US" dirty="0" smtClean="0">
                <a:latin typeface=".SF NS Text" charset="-120"/>
              </a:rPr>
              <a:t> 获取缓存流程</a:t>
            </a:r>
            <a:endParaRPr lang="en-US" altLang="zh-CN" dirty="0" smtClean="0">
              <a:latin typeface=".SF NS Text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2604974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dirty="0" smtClean="0">
                <a:latin typeface=".SF NS Text" charset="-120"/>
              </a:rPr>
              <a:t>CDN</a:t>
            </a:r>
            <a:r>
              <a:rPr lang="zh-CN" altLang="en-US" dirty="0" smtClean="0">
                <a:latin typeface=".SF NS Text" charset="-120"/>
              </a:rPr>
              <a:t>有什么用，优缺点在哪里 </a:t>
            </a:r>
            <a:endParaRPr lang="en-US" altLang="zh-CN" dirty="0" smtClean="0"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545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缓存概述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6000" y="1020310"/>
            <a:ext cx="1082348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从问题入手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57174" y="1729147"/>
            <a:ext cx="1438562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为什么要用缓存</a:t>
            </a:r>
            <a:endParaRPr kumimoji="1"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7624" y="2437984"/>
            <a:ext cx="4493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缓存就是为了</a:t>
            </a:r>
            <a:r>
              <a:rPr lang="zh-CN" altLang="en-US" sz="1400" dirty="0"/>
              <a:t>解决数据在两</a:t>
            </a:r>
            <a:r>
              <a:rPr lang="zh-CN" altLang="en-US" sz="1400" dirty="0" smtClean="0"/>
              <a:t>个节点之间</a:t>
            </a:r>
            <a:r>
              <a:rPr lang="zh-CN" altLang="en-US" sz="1400" dirty="0"/>
              <a:t>的传输效率问题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76495" y="3138008"/>
            <a:ext cx="2986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/>
              <a:t>减轻服务器压力（包括防攻击）</a:t>
            </a:r>
            <a:endParaRPr lang="zh-CN" altLang="en-US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1487945" y="3541350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/>
              <a:t>提高用户访问速度</a:t>
            </a:r>
            <a:endParaRPr lang="en-US" altLang="zh-CN" sz="1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68387" y="4318694"/>
            <a:ext cx="543739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例子</a:t>
            </a:r>
            <a:endParaRPr kumimoji="1"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608" y="4663404"/>
            <a:ext cx="2326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400" dirty="0">
                <a:latin typeface=".SF NS Text" charset="-120"/>
              </a:rPr>
              <a:t>离线下载视频到手机中</a:t>
            </a:r>
            <a:endParaRPr lang="zh-CN" altLang="en-US" sz="1400" dirty="0">
              <a:effectLst/>
              <a:latin typeface=".SF NS Text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43608" y="5001313"/>
            <a:ext cx="5472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zh-CN" altLang="en-US" sz="1400" dirty="0" smtClean="0">
                <a:latin typeface=".SF NS Text" charset="-120"/>
              </a:rPr>
              <a:t>   内存中的数据，是将磁盘等外存设备中的数据缓存在内存中</a:t>
            </a:r>
            <a:endParaRPr lang="zh-CN" altLang="en-US" sz="1400" dirty="0">
              <a:effectLst/>
              <a:latin typeface=".SF NS Text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43608" y="5373216"/>
            <a:ext cx="3024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400" dirty="0" smtClean="0">
                <a:latin typeface=".SF NS Text" charset="-120"/>
              </a:rPr>
              <a:t>浏览器对静态页面的缓存</a:t>
            </a:r>
            <a:endParaRPr lang="zh-CN" altLang="en-US" sz="1400" dirty="0">
              <a:effectLst/>
              <a:latin typeface=".SF NS Text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43608" y="5733256"/>
            <a:ext cx="5472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/>
              <a:t>服务器</a:t>
            </a:r>
            <a:r>
              <a:rPr lang="zh-CN" altLang="en-US" sz="1400" dirty="0"/>
              <a:t>缓存热点数据</a:t>
            </a:r>
          </a:p>
        </p:txBody>
      </p:sp>
    </p:spTree>
    <p:extLst>
      <p:ext uri="{BB962C8B-B14F-4D97-AF65-F5344CB8AC3E}">
        <p14:creationId xmlns:p14="http://schemas.microsoft.com/office/powerpoint/2010/main" val="237900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8" grpId="0"/>
      <p:bldP spid="9" grpId="0"/>
      <p:bldP spid="12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缓存概述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6000" y="1020310"/>
            <a:ext cx="2236510" cy="376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/>
              <a:t>缓存</a:t>
            </a:r>
            <a:r>
              <a:rPr lang="zh-CN" altLang="en-US" sz="1600" b="1" dirty="0"/>
              <a:t>从分布来说有两种</a:t>
            </a:r>
            <a:endParaRPr kumimoji="1"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7174" y="1729147"/>
            <a:ext cx="2086634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kumimoji="1" lang="zh-CN" altLang="en-US" sz="1400" smtClean="0">
                <a:latin typeface="Arial" panose="020B0604020202020204" pitchFamily="34" charset="0"/>
                <a:ea typeface="微软雅黑" panose="020B0503020204020204" pitchFamily="34" charset="-122"/>
              </a:rPr>
              <a:t>客户端</a:t>
            </a:r>
            <a:r>
              <a:rPr kumimoji="1" lang="zh-CN" altLang="en-US" sz="1400" smtClean="0">
                <a:latin typeface="Arial" panose="020B0604020202020204" pitchFamily="34" charset="0"/>
                <a:ea typeface="微软雅黑" panose="020B0503020204020204" pitchFamily="34" charset="-122"/>
              </a:rPr>
              <a:t>缓存（跳过）</a:t>
            </a:r>
            <a:endParaRPr kumimoji="1"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7174" y="2268289"/>
            <a:ext cx="1438562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服务器缓存</a:t>
            </a:r>
            <a:endParaRPr kumimoji="1"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3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988840"/>
            <a:ext cx="8407400" cy="35306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6000" y="1020310"/>
            <a:ext cx="2031325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/>
              <a:t>服务器分层缓存分类</a:t>
            </a:r>
            <a:endParaRPr kumimoji="1"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-409944"/>
            <a:ext cx="5904656" cy="729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2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916" y="283544"/>
            <a:ext cx="6923893" cy="60214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en-US" altLang="zh-CN" dirty="0"/>
              <a:t>CDN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79512" y="79780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原理：</a:t>
            </a:r>
            <a:endParaRPr lang="zh-CN" altLang="en-US" sz="1600" b="1" dirty="0"/>
          </a:p>
        </p:txBody>
      </p:sp>
      <p:sp>
        <p:nvSpPr>
          <p:cNvPr id="7" name="矩形 6"/>
          <p:cNvSpPr/>
          <p:nvPr/>
        </p:nvSpPr>
        <p:spPr>
          <a:xfrm>
            <a:off x="683568" y="1215750"/>
            <a:ext cx="69000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把缓存放在</a:t>
            </a:r>
            <a:r>
              <a:rPr lang="en-US" altLang="zh-CN" sz="1400" dirty="0"/>
              <a:t>CDN</a:t>
            </a:r>
            <a:r>
              <a:rPr lang="zh-CN" altLang="en-US" sz="1400" dirty="0"/>
              <a:t>缓存服务器，缓存给用户使用</a:t>
            </a:r>
          </a:p>
          <a:p>
            <a:r>
              <a:rPr lang="zh-CN" altLang="en-US" sz="1400" dirty="0"/>
              <a:t>把缓存服务器放在用户相对集中的</a:t>
            </a:r>
            <a:r>
              <a:rPr lang="en-US" altLang="zh-CN" sz="1400" dirty="0"/>
              <a:t>N </a:t>
            </a:r>
            <a:r>
              <a:rPr lang="zh-CN" altLang="en-US" sz="1400" dirty="0"/>
              <a:t>个地区，</a:t>
            </a:r>
            <a:endParaRPr lang="en-US" altLang="zh-CN" sz="1400" dirty="0"/>
          </a:p>
          <a:p>
            <a:r>
              <a:rPr lang="zh-CN" altLang="en-US" sz="1400" dirty="0"/>
              <a:t>利用全局负载技术，使用离用户最近的服务器响应用户请求；</a:t>
            </a:r>
          </a:p>
        </p:txBody>
      </p:sp>
      <p:sp>
        <p:nvSpPr>
          <p:cNvPr id="14" name="矩形 13"/>
          <p:cNvSpPr/>
          <p:nvPr/>
        </p:nvSpPr>
        <p:spPr>
          <a:xfrm>
            <a:off x="166916" y="450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b="1" smtClean="0">
                <a:latin typeface=".SF NS Text" charset="-120"/>
              </a:rPr>
              <a:t>主要应用场景</a:t>
            </a:r>
            <a:endParaRPr lang="zh-CN" altLang="en-US" sz="1400" b="1" dirty="0">
              <a:effectLst/>
              <a:latin typeface=".SF NS Text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0618" y="491367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缓存静态资源，如图片，</a:t>
            </a:r>
            <a:r>
              <a:rPr lang="en-US" altLang="zh-CN" sz="1400" dirty="0" err="1"/>
              <a:t>css</a:t>
            </a:r>
            <a:r>
              <a:rPr lang="zh-CN" altLang="en-US" sz="1400" dirty="0"/>
              <a:t>，视频等</a:t>
            </a:r>
          </a:p>
        </p:txBody>
      </p:sp>
      <p:sp>
        <p:nvSpPr>
          <p:cNvPr id="45" name="矩形 44">
            <a:hlinkClick r:id="rId3" action="ppaction://hlinksldjump"/>
          </p:cNvPr>
          <p:cNvSpPr/>
          <p:nvPr/>
        </p:nvSpPr>
        <p:spPr>
          <a:xfrm>
            <a:off x="7090809" y="6165304"/>
            <a:ext cx="18002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CDN</a:t>
            </a:r>
            <a:r>
              <a:rPr kumimoji="1"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 缓存获取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流程</a:t>
            </a:r>
            <a:endParaRPr kumimoji="1"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131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 smtClean="0"/>
              <a:t>反向代理缓存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916832"/>
            <a:ext cx="8483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9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 smtClean="0"/>
              <a:t>反向代理缓存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93529" y="908720"/>
            <a:ext cx="1391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.SF NS Text" charset="-120"/>
              </a:rPr>
              <a:t>Nginx</a:t>
            </a:r>
            <a:r>
              <a:rPr lang="zh-CN" altLang="en-US" dirty="0" smtClean="0">
                <a:latin typeface=".SF NS Text" charset="-120"/>
              </a:rPr>
              <a:t>缓存</a:t>
            </a:r>
            <a:endParaRPr lang="en-US" altLang="zh-CN" dirty="0">
              <a:effectLst/>
              <a:latin typeface=".SF NS Text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89393" y="1524854"/>
            <a:ext cx="15760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.SF NS Text" charset="-120"/>
              </a:rPr>
              <a:t>expires</a:t>
            </a:r>
            <a:r>
              <a:rPr lang="zh-CN" altLang="en-US" dirty="0">
                <a:latin typeface=".SF NS Text" charset="-120"/>
              </a:rPr>
              <a:t>方式</a:t>
            </a:r>
            <a:endParaRPr lang="zh-CN" altLang="en-US" dirty="0">
              <a:effectLst/>
              <a:latin typeface=".SF NS Text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6494" y="4149080"/>
            <a:ext cx="1497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zh-CN" dirty="0">
                <a:latin typeface=".SF NS Text" charset="-120"/>
              </a:rPr>
              <a:t>cache </a:t>
            </a:r>
            <a:r>
              <a:rPr lang="zh-CN" altLang="it-IT" dirty="0">
                <a:latin typeface=".SF NS Text" charset="-120"/>
              </a:rPr>
              <a:t>方式</a:t>
            </a:r>
            <a:endParaRPr lang="zh-CN" altLang="it-IT" dirty="0">
              <a:effectLst/>
              <a:latin typeface=".SF NS Text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79912" y="121707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&lt;</a:t>
            </a:r>
            <a:r>
              <a:rPr lang="mr-IN" altLang="zh-CN" dirty="0" err="1">
                <a:solidFill>
                  <a:srgbClr val="DD4B39"/>
                </a:solidFill>
                <a:latin typeface="arial" charset="0"/>
              </a:rPr>
              <a:t>meta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 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http-equiv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="</a:t>
            </a:r>
            <a:r>
              <a:rPr lang="mr-IN" altLang="zh-CN" dirty="0" err="1">
                <a:solidFill>
                  <a:srgbClr val="DD4B39"/>
                </a:solidFill>
                <a:latin typeface="arial" charset="0"/>
              </a:rPr>
              <a:t>Cache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-</a:t>
            </a:r>
            <a:r>
              <a:rPr lang="mr-IN" altLang="zh-CN" dirty="0" err="1">
                <a:solidFill>
                  <a:srgbClr val="DD4B39"/>
                </a:solidFill>
                <a:latin typeface="arial" charset="0"/>
              </a:rPr>
              <a:t>Control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" 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content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="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no-cache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, 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no-store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, 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must-revalidate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" /&gt; 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2" y="1929210"/>
            <a:ext cx="8559800" cy="1231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6" y="2852936"/>
            <a:ext cx="4152900" cy="37465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176464" y="416146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  <a:latin typeface="Verdana" charset="0"/>
              </a:rPr>
              <a:t>proxy_cache_path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 /</a:t>
            </a:r>
            <a:r>
              <a:rPr lang="en-US" altLang="zh-CN" sz="1400" dirty="0" err="1">
                <a:solidFill>
                  <a:srgbClr val="000000"/>
                </a:solidFill>
                <a:latin typeface="Verdana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/www/cache levels=1:2 </a:t>
            </a:r>
            <a:r>
              <a:rPr lang="en-US" altLang="zh-CN" sz="1400" dirty="0" err="1">
                <a:solidFill>
                  <a:srgbClr val="000000"/>
                </a:solidFill>
                <a:latin typeface="Verdana" charset="0"/>
              </a:rPr>
              <a:t>keys_zone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=mycache:20m </a:t>
            </a:r>
            <a:r>
              <a:rPr lang="en-US" altLang="zh-CN" sz="1400" dirty="0" err="1">
                <a:solidFill>
                  <a:srgbClr val="000000"/>
                </a:solidFill>
                <a:latin typeface="Verdana" charset="0"/>
              </a:rPr>
              <a:t>max_size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=2048m inactive=60m</a:t>
            </a:r>
            <a:r>
              <a:rPr lang="en-US" altLang="zh-CN" sz="1400" dirty="0" smtClean="0">
                <a:solidFill>
                  <a:srgbClr val="000000"/>
                </a:solidFill>
                <a:latin typeface="Verdana" charset="0"/>
              </a:rPr>
              <a:t>;</a:t>
            </a:r>
            <a:endParaRPr lang="zh-CN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4176464" y="377684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 err="1" smtClean="0">
                <a:solidFill>
                  <a:srgbClr val="FF0000"/>
                </a:solidFill>
                <a:latin typeface="Verdana" charset="0"/>
              </a:rPr>
              <a:t>proxy_temp_path</a:t>
            </a:r>
            <a:r>
              <a:rPr lang="en-US" altLang="zh-CN" sz="1400" dirty="0" smtClean="0">
                <a:solidFill>
                  <a:srgbClr val="000000"/>
                </a:solidFill>
                <a:latin typeface="Verdana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Verdana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/www/cache/</a:t>
            </a:r>
            <a:r>
              <a:rPr lang="en-US" altLang="zh-CN" sz="1400" dirty="0" err="1">
                <a:solidFill>
                  <a:srgbClr val="000000"/>
                </a:solidFill>
                <a:latin typeface="Verdana" charset="0"/>
              </a:rPr>
              <a:t>tmp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; </a:t>
            </a:r>
            <a:endParaRPr lang="zh-CN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4201118" y="5008093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.SF NS Text" charset="-120"/>
              </a:rPr>
              <a:t>https://</a:t>
            </a:r>
            <a:r>
              <a:rPr lang="en-US" altLang="zh-CN" dirty="0" err="1">
                <a:latin typeface=".SF NS Text" charset="-120"/>
              </a:rPr>
              <a:t>www.cnblogs.com</a:t>
            </a:r>
            <a:r>
              <a:rPr lang="en-US" altLang="zh-CN" dirty="0">
                <a:latin typeface=".SF NS Text" charset="-120"/>
              </a:rPr>
              <a:t>/</a:t>
            </a:r>
            <a:r>
              <a:rPr lang="en-US" altLang="zh-CN" dirty="0" err="1">
                <a:latin typeface=".SF NS Text" charset="-120"/>
              </a:rPr>
              <a:t>kevingrace</a:t>
            </a:r>
            <a:r>
              <a:rPr lang="en-US" altLang="zh-CN" dirty="0">
                <a:latin typeface=".SF NS Text" charset="-120"/>
              </a:rPr>
              <a:t>/p/5882006.html</a:t>
            </a:r>
            <a:endParaRPr lang="en-US" altLang="zh-CN" dirty="0">
              <a:effectLst/>
              <a:latin typeface=".SF NS Text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53006" y="5736773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.SF NS Text" charset="-120"/>
              </a:rPr>
              <a:t>http://blog.51cto.com/</a:t>
            </a:r>
            <a:r>
              <a:rPr lang="en-US" altLang="zh-CN" dirty="0" err="1">
                <a:latin typeface=".SF NS Text" charset="-120"/>
              </a:rPr>
              <a:t>linuxgp</a:t>
            </a:r>
            <a:r>
              <a:rPr lang="en-US" altLang="zh-CN" dirty="0">
                <a:latin typeface=".SF NS Text" charset="-120"/>
              </a:rPr>
              <a:t>/589824</a:t>
            </a:r>
            <a:endParaRPr lang="en-US" altLang="zh-CN" dirty="0">
              <a:effectLst/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9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1" grpId="0"/>
      <p:bldP spid="12" grpId="0"/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 smtClean="0"/>
              <a:t>反向代理缓存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93529" y="90872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.SF NS Text" charset="-120"/>
              </a:rPr>
              <a:t>优势</a:t>
            </a:r>
            <a:endParaRPr lang="en-US" altLang="zh-CN" dirty="0">
              <a:effectLst/>
              <a:latin typeface=".SF NS Text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2068" y="1507734"/>
            <a:ext cx="73843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和 </a:t>
            </a:r>
            <a:r>
              <a:rPr lang="en-US" altLang="zh-CN" sz="1600" dirty="0"/>
              <a:t>CDN </a:t>
            </a:r>
            <a:r>
              <a:rPr lang="zh-CN" altLang="en-US" sz="1600" dirty="0"/>
              <a:t>一样，缓存存</a:t>
            </a:r>
            <a:r>
              <a:rPr lang="zh-CN" altLang="en-US" sz="1600" dirty="0" smtClean="0"/>
              <a:t>于上层服务器</a:t>
            </a:r>
            <a:r>
              <a:rPr lang="zh-CN" altLang="en-US" sz="1600" dirty="0"/>
              <a:t>，降低后端压力</a:t>
            </a:r>
          </a:p>
          <a:p>
            <a:r>
              <a:rPr lang="zh-CN" altLang="en-US" sz="1600" dirty="0" smtClean="0"/>
              <a:t>便于开发、运营人员删除缓存</a:t>
            </a:r>
            <a:endParaRPr lang="zh-CN" alt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223254" y="407707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.SF NS Text" charset="-120"/>
              </a:rPr>
              <a:t>总结</a:t>
            </a:r>
            <a:endParaRPr lang="en-US" altLang="zh-CN" dirty="0" smtClean="0"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1156" y="4869160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>
                <a:latin typeface=".SF NS Text" charset="-120"/>
              </a:rPr>
              <a:t>这个经常用，但是一般只是使用</a:t>
            </a:r>
            <a:r>
              <a:rPr lang="en-US" altLang="zh-CN" sz="1600" dirty="0">
                <a:latin typeface=".SF NS Text" charset="-120"/>
              </a:rPr>
              <a:t>expires</a:t>
            </a:r>
            <a:r>
              <a:rPr lang="zh-CN" altLang="en-US" sz="1600" dirty="0">
                <a:latin typeface=".SF NS Text" charset="-120"/>
              </a:rPr>
              <a:t>方式，缓存在客户端</a:t>
            </a:r>
          </a:p>
          <a:p>
            <a:r>
              <a:rPr lang="en-US" altLang="zh-CN" sz="1600" dirty="0">
                <a:latin typeface=".SF NS Text" charset="-120"/>
              </a:rPr>
              <a:t>cache </a:t>
            </a:r>
            <a:r>
              <a:rPr lang="zh-CN" altLang="en-US" sz="1600" dirty="0">
                <a:latin typeface=".SF NS Text" charset="-120"/>
              </a:rPr>
              <a:t>方式局域网内使用意义不大  主要用于跨机房，实际用的比较少</a:t>
            </a:r>
            <a:endParaRPr lang="zh-CN" altLang="en-US" sz="1600" dirty="0">
              <a:effectLst/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556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1520"/>
  <p:tag name="MH_SECTIONID" val="1521,1522,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AUTOCOLOR" val="TRUE"/>
  <p:tag name="MH_TYPE" val="CONTENTS"/>
  <p:tag name="ID" val="54529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2"/>
</p:tagLst>
</file>

<file path=ppt/theme/theme1.xml><?xml version="1.0" encoding="utf-8"?>
<a:theme xmlns:a="http://schemas.openxmlformats.org/drawingml/2006/main" name="A000120140530A99PPBG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自定义 15">
      <a:majorFont>
        <a:latin typeface="Arial Black"/>
        <a:ea typeface="微软雅黑"/>
        <a:cs typeface=""/>
      </a:majorFont>
      <a:minorFont>
        <a:latin typeface="Arial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4PX信息科技</Template>
  <TotalTime>30032</TotalTime>
  <Words>1149</Words>
  <Application>Microsoft Macintosh PowerPoint</Application>
  <PresentationFormat>全屏显示(4:3)</PresentationFormat>
  <Paragraphs>178</Paragraphs>
  <Slides>25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.SF NS Text</vt:lpstr>
      <vt:lpstr>Tahoma</vt:lpstr>
      <vt:lpstr>Verdana</vt:lpstr>
      <vt:lpstr>Wingdings 2</vt:lpstr>
      <vt:lpstr>华文细黑</vt:lpstr>
      <vt:lpstr>宋体</vt:lpstr>
      <vt:lpstr>微软雅黑</vt:lpstr>
      <vt:lpstr>幼圆</vt:lpstr>
      <vt:lpstr>Arial</vt:lpstr>
      <vt:lpstr>Arial</vt:lpstr>
      <vt:lpstr>A000120140530A99PPBG</vt:lpstr>
      <vt:lpstr>缓存架构及常见问题（上） 缓存概述</vt:lpstr>
      <vt:lpstr>PowerPoint 演示文稿</vt:lpstr>
      <vt:lpstr>缓存概述</vt:lpstr>
      <vt:lpstr>缓存概述</vt:lpstr>
      <vt:lpstr>服务器缓存</vt:lpstr>
      <vt:lpstr>服务器缓存-CDN缓存</vt:lpstr>
      <vt:lpstr>服务器缓存-反向代理缓存</vt:lpstr>
      <vt:lpstr>服务器缓存-反向代理缓存</vt:lpstr>
      <vt:lpstr>服务器缓存-反向代理缓存</vt:lpstr>
      <vt:lpstr>服务器缓存-反向代理缓存</vt:lpstr>
      <vt:lpstr>服务器缓存-本地应用缓存</vt:lpstr>
      <vt:lpstr>服务器缓存-本地应用缓存</vt:lpstr>
      <vt:lpstr>服务器缓存-本地应用缓存</vt:lpstr>
      <vt:lpstr>服务器缓存-本地应用缓存</vt:lpstr>
      <vt:lpstr>服务器缓存-本地应用缓存</vt:lpstr>
      <vt:lpstr>服务器缓存-本地缓存</vt:lpstr>
      <vt:lpstr>服务器缓存-分布式缓存</vt:lpstr>
      <vt:lpstr>服务器缓存-分布式缓存</vt:lpstr>
      <vt:lpstr>服务器缓存-分布式缓存</vt:lpstr>
      <vt:lpstr>PowerPoint 演示文稿</vt:lpstr>
      <vt:lpstr>服务器缓存-CDN缓存</vt:lpstr>
      <vt:lpstr>客户端缓存</vt:lpstr>
      <vt:lpstr>服务器缓存-CDN缓存</vt:lpstr>
      <vt:lpstr>服务器缓存-CDN缓存</vt:lpstr>
      <vt:lpstr>服务器缓存-CDN缓存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培训与知识共享体系规划 </dc:title>
  <dc:creator>Charse</dc:creator>
  <cp:keywords>HR、培训、员工成长</cp:keywords>
  <dc:description>Charse Wang</dc:description>
  <cp:lastModifiedBy>Microsoft Office 用户</cp:lastModifiedBy>
  <cp:revision>1170</cp:revision>
  <dcterms:created xsi:type="dcterms:W3CDTF">2015-01-08T02:54:23Z</dcterms:created>
  <dcterms:modified xsi:type="dcterms:W3CDTF">2018-08-31T05:03:25Z</dcterms:modified>
</cp:coreProperties>
</file>